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5AD063-509F-4416-9649-FF83572DE6BD}" type="datetimeFigureOut">
              <a:rPr lang="ru-RU" smtClean="0"/>
              <a:pPr/>
              <a:t>29.09.2014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6E0E8-CA75-4256-883A-A4E1D9C0E7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6E0E8-CA75-4256-883A-A4E1D9C0E7DC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AA8F-3816-45F6-AC3B-22207F4024F8}" type="datetimeFigureOut">
              <a:rPr lang="ru-RU" smtClean="0"/>
              <a:pPr/>
              <a:t>29.09.2014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7F4E-7FEC-4150-8406-B7CA0B44C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AA8F-3816-45F6-AC3B-22207F4024F8}" type="datetimeFigureOut">
              <a:rPr lang="ru-RU" smtClean="0"/>
              <a:pPr/>
              <a:t>29.09.2014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7F4E-7FEC-4150-8406-B7CA0B44C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AA8F-3816-45F6-AC3B-22207F4024F8}" type="datetimeFigureOut">
              <a:rPr lang="ru-RU" smtClean="0"/>
              <a:pPr/>
              <a:t>29.09.2014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7F4E-7FEC-4150-8406-B7CA0B44C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AA8F-3816-45F6-AC3B-22207F4024F8}" type="datetimeFigureOut">
              <a:rPr lang="ru-RU" smtClean="0"/>
              <a:pPr/>
              <a:t>29.09.2014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7F4E-7FEC-4150-8406-B7CA0B44C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AA8F-3816-45F6-AC3B-22207F4024F8}" type="datetimeFigureOut">
              <a:rPr lang="ru-RU" smtClean="0"/>
              <a:pPr/>
              <a:t>29.09.2014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7F4E-7FEC-4150-8406-B7CA0B44C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AA8F-3816-45F6-AC3B-22207F4024F8}" type="datetimeFigureOut">
              <a:rPr lang="ru-RU" smtClean="0"/>
              <a:pPr/>
              <a:t>29.09.2014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7F4E-7FEC-4150-8406-B7CA0B44C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AA8F-3816-45F6-AC3B-22207F4024F8}" type="datetimeFigureOut">
              <a:rPr lang="ru-RU" smtClean="0"/>
              <a:pPr/>
              <a:t>29.09.2014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7F4E-7FEC-4150-8406-B7CA0B44C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AA8F-3816-45F6-AC3B-22207F4024F8}" type="datetimeFigureOut">
              <a:rPr lang="ru-RU" smtClean="0"/>
              <a:pPr/>
              <a:t>29.09.2014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7F4E-7FEC-4150-8406-B7CA0B44C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AA8F-3816-45F6-AC3B-22207F4024F8}" type="datetimeFigureOut">
              <a:rPr lang="ru-RU" smtClean="0"/>
              <a:pPr/>
              <a:t>29.09.2014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7F4E-7FEC-4150-8406-B7CA0B44C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AA8F-3816-45F6-AC3B-22207F4024F8}" type="datetimeFigureOut">
              <a:rPr lang="ru-RU" smtClean="0"/>
              <a:pPr/>
              <a:t>29.09.2014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7F4E-7FEC-4150-8406-B7CA0B44C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AA8F-3816-45F6-AC3B-22207F4024F8}" type="datetimeFigureOut">
              <a:rPr lang="ru-RU" smtClean="0"/>
              <a:pPr/>
              <a:t>29.09.2014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7F4E-7FEC-4150-8406-B7CA0B44C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9AA8F-3816-45F6-AC3B-22207F4024F8}" type="datetimeFigureOut">
              <a:rPr lang="ru-RU" smtClean="0"/>
              <a:pPr/>
              <a:t>29.09.2014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17F4E-7FEC-4150-8406-B7CA0B44C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Развитие системы управления проектами в организации среднего бизнеса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Между элементами СУП устанавливаются определенные связи. Базовым элементом в системе управления проектами является Методологический, который представляет собой комплекс процессов, методов, процедур проектного управления, позволяющий выполнять функцию контроля, путем сравнения текущих процессов, методов и процедур с теми, которые должны выполняться в соответствии с выбранной методологией.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Организация работы в соответствии с установленной методологией обеспечивается организационным элементом системы управления проектами, выполняющим функции офиса управления проектами, проектных команд, управляющего комитета, с использованием документационного обеспечения, содержащего описание регламентов, процедур и шаблонов проектных документов.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Программно-технический элемент обеспечивает календарно-ресурсное планирование работ в соответствии с процессами Методологического элемента, их связь с системой финансового планирования и учета, управления персоналом, управления документами и системой отчетности.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ru-RU" sz="1400" dirty="0" smtClean="0"/>
              <a:t>Мотивационный элемент обеспечивает выполнение процессов и функций методологического, программно-технического и организационного элементов путем формирования мотивационных </a:t>
            </a:r>
            <a:r>
              <a:rPr lang="ru-RU" sz="1400" dirty="0" err="1" smtClean="0"/>
              <a:t>замкОв</a:t>
            </a:r>
            <a:r>
              <a:rPr lang="ru-RU" sz="1400" dirty="0" smtClean="0"/>
              <a:t>, которые побуждают участников проектной деятельности правильно выполнять необходимые процедуры и функции. Комплекс мотивов является своеобразным «цементирующим раствором» для всей Системы, удерживающим все ее элементы как одно целое и обеспечивая ее устойчивость. Пример связей между элементами СУП представлен на Рисунке 4.</a:t>
            </a:r>
            <a:endParaRPr lang="ru-RU" sz="1400" dirty="0"/>
          </a:p>
        </p:txBody>
      </p:sp>
      <p:pic>
        <p:nvPicPr>
          <p:cNvPr id="4" name="Содержимое 3" descr="0da5c345176b7c5f1e3326d8ee6dd74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916832"/>
            <a:ext cx="7992888" cy="4567365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Эволюция развития СУП в организации</a:t>
            </a:r>
            <a:br>
              <a:rPr lang="ru-RU" dirty="0" smtClean="0"/>
            </a:br>
            <a:r>
              <a:rPr lang="ru-RU" dirty="0" smtClean="0"/>
              <a:t>Управленческую деятельность внутри организации можно разделить на три типа:</a:t>
            </a:r>
            <a:br>
              <a:rPr lang="ru-RU" dirty="0" smtClean="0"/>
            </a:br>
            <a:r>
              <a:rPr lang="ru-RU" dirty="0" smtClean="0"/>
              <a:t>— Оперативное управление (реагирование на нештатные ситуации)</a:t>
            </a:r>
            <a:br>
              <a:rPr lang="ru-RU" dirty="0" smtClean="0"/>
            </a:br>
            <a:r>
              <a:rPr lang="ru-RU" dirty="0" smtClean="0"/>
              <a:t>— Проектное управление (целенаправленное изменение систем)</a:t>
            </a:r>
            <a:br>
              <a:rPr lang="ru-RU" dirty="0" smtClean="0"/>
            </a:br>
            <a:r>
              <a:rPr lang="ru-RU" dirty="0" smtClean="0"/>
              <a:t>— Операционное управление (постоянно повторяющиеся процессы)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Доля каждого типа управленческой деятельности в общем объеме зависит от стадии жизненного цикла, на котором находится организация. В свою очередь доля проектного управления зависит от степени развития СУП в организации.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Зависимость доли проектного управления от жизненного цикла организации представлена на Рисунке 5 [3].</a:t>
            </a:r>
            <a:endParaRPr lang="ru-RU" sz="2400" dirty="0"/>
          </a:p>
        </p:txBody>
      </p:sp>
      <p:pic>
        <p:nvPicPr>
          <p:cNvPr id="4" name="Содержимое 3" descr="b3b257c2fcda20164267d34367d638e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1" y="1628800"/>
            <a:ext cx="8173881" cy="4536504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В стадии зарождения в организации ставятся конкретные цели и сроки развития бизнеса. Реализуется программа или проект, который должен показать перспективность данной организации в том виде как она задумывалась. Система управления проектами отсутствует. Проектное управление практически не используется (доля составляет около 25%). Основной инструмент — оперативное управление. Горизонт планирования в организации составляет от месяца до года. Как правило отклонения по срокам и затратам составляют от 100 до 300% от запланированного. На данной стадии характерно слабое представление собственников и менеджеров о состоянии внутренней и внешней среды организации. Длительность данной стадии для организации среднего бизнеса – около 2-3-х лет.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 стадии Формирования бизнеса проектное управление, как правило, фокусируется на покупках недостающих активов и на создании эффективной </a:t>
            </a:r>
            <a:r>
              <a:rPr lang="ru-RU" dirty="0" err="1" smtClean="0"/>
              <a:t>бизнес-модели</a:t>
            </a:r>
            <a:r>
              <a:rPr lang="ru-RU" dirty="0" smtClean="0"/>
              <a:t>. Доля проектного управления выше и составляет около 30%. Длительность стадии для организации среднего бизнеса составляет 3-4 года.</a:t>
            </a:r>
            <a:br>
              <a:rPr lang="ru-RU" dirty="0" smtClean="0"/>
            </a:br>
            <a:r>
              <a:rPr lang="ru-RU" dirty="0" smtClean="0"/>
              <a:t>Стадия Роста связана с борьбой за долю национального рынка. Проектное управление используется в масштабных программах экспансии на региональные или международные рынки. На этой стадии система управления проектами наиболее востребована. Доля проектного управления выше и составляет около 40%. Длительность данной стадии для организации среднего бизнеса составляет около 4-5 лет.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Ближе к стадии «Стабилизация» проектное управление становится больше операционным (проекты приобретают циклический характер, большинство проектов — типовые). На стадии Стабилизации в организации появляется потребность в реализации инновационных проектов, которые помогли бы ей сохранить конкурентное преимущество, путем вывода на рынок новых продуктов и услуг. Период данной стадии может сильно варьироваться и зависит от качества управления организацией. Доля проектного управления снижается и составляет около 20%.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Степень развития системы управления проектами в организации зависит от уровня ее технологической зрелости в области управления проектами и стадии жизненного цикла, в которой она находится.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1800" dirty="0" smtClean="0"/>
              <a:t>Если, к примеру, взять 5-ти уровневую модель зрелости Герольда </a:t>
            </a:r>
            <a:r>
              <a:rPr lang="ru-RU" sz="1800" dirty="0" err="1" smtClean="0"/>
              <a:t>Керцнера</a:t>
            </a:r>
            <a:r>
              <a:rPr lang="ru-RU" sz="1800" dirty="0" smtClean="0"/>
              <a:t> (см. Рисунок 6) [4], то зависимость уровня зрелости проектного управления от жизненного цикла организации будет выглядеть следующим образом (см. Рисунок 7).</a:t>
            </a:r>
            <a:endParaRPr lang="ru-RU" sz="1800" dirty="0"/>
          </a:p>
        </p:txBody>
      </p:sp>
      <p:pic>
        <p:nvPicPr>
          <p:cNvPr id="4" name="Содержимое 3" descr="071b88efeb840780053328608173909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412776"/>
            <a:ext cx="5976664" cy="4680520"/>
          </a:xfrm>
        </p:spPr>
      </p:pic>
      <p:sp>
        <p:nvSpPr>
          <p:cNvPr id="5" name="Прямоугольник 4"/>
          <p:cNvSpPr/>
          <p:nvPr/>
        </p:nvSpPr>
        <p:spPr>
          <a:xfrm>
            <a:off x="467544" y="6165304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Рисунок 6 — Модель зрелости Герольда </a:t>
            </a:r>
            <a:r>
              <a:rPr lang="ru-RU" dirty="0" err="1" smtClean="0"/>
              <a:t>Керцнера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01b387daad1a28333a2e1b17f0d5d5c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" y="1939131"/>
            <a:ext cx="7620000" cy="3848100"/>
          </a:xfrm>
        </p:spPr>
      </p:pic>
      <p:sp>
        <p:nvSpPr>
          <p:cNvPr id="5" name="Прямоугольник 4"/>
          <p:cNvSpPr/>
          <p:nvPr/>
        </p:nvSpPr>
        <p:spPr>
          <a:xfrm>
            <a:off x="395536" y="5661248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Рисунок 7 — Зависимость уровня зрелости проектного управления от жизненного цикла организации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ru-RU" sz="1800" dirty="0" smtClean="0"/>
              <a:t>Уровень развития системы управления проектами зависит от степени проработки ее элементов, а также зависит от уровня зрелости организации в области проектного управления. Информация о данной зависимости в качестве примера представлена на рисунках 8 – 12. На данных рисунках элемент «Стратегический» является внешним по отношению к СУП и показан для информации и сопоставимости.</a:t>
            </a:r>
            <a:endParaRPr lang="ru-RU" sz="1800" dirty="0"/>
          </a:p>
        </p:txBody>
      </p:sp>
      <p:pic>
        <p:nvPicPr>
          <p:cNvPr id="4" name="Содержимое 3" descr="312e7e7e08b0cc115d472de39a18508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916832"/>
            <a:ext cx="6350000" cy="3822700"/>
          </a:xfrm>
        </p:spPr>
      </p:pic>
      <p:sp>
        <p:nvSpPr>
          <p:cNvPr id="5" name="Прямоугольник 4"/>
          <p:cNvSpPr/>
          <p:nvPr/>
        </p:nvSpPr>
        <p:spPr>
          <a:xfrm>
            <a:off x="755576" y="5877272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Рисунок 8 — Степень проработки элементов СУП (1 уровень зрелости)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6156c9d6c37a96e1620e34ac6e31cb3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836712"/>
            <a:ext cx="7296492" cy="4392488"/>
          </a:xfrm>
        </p:spPr>
      </p:pic>
      <p:sp>
        <p:nvSpPr>
          <p:cNvPr id="5" name="Прямоугольник 4"/>
          <p:cNvSpPr/>
          <p:nvPr/>
        </p:nvSpPr>
        <p:spPr>
          <a:xfrm>
            <a:off x="899592" y="5661248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Рисунок 9 — Степень проработки элементов СУП (2 уровень зрелости)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>
              <a:buNone/>
            </a:pPr>
            <a:r>
              <a:rPr lang="kk-KZ" b="1" dirty="0" smtClean="0"/>
              <a:t>П</a:t>
            </a:r>
            <a:r>
              <a:rPr lang="ru-RU" b="1" dirty="0" err="1" smtClean="0"/>
              <a:t>роектная</a:t>
            </a:r>
            <a:r>
              <a:rPr lang="ru-RU" b="1" dirty="0" smtClean="0"/>
              <a:t> методология представляет собой трехуровневую структуру “ПРОДУКТ – БИЗНЕС — СТРАТЕГИЯ”: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1-й уровень (ПРОДУКТ) – управление проектами;</a:t>
            </a:r>
            <a:br>
              <a:rPr lang="ru-RU" dirty="0" smtClean="0"/>
            </a:br>
            <a:r>
              <a:rPr lang="ru-RU" dirty="0" smtClean="0"/>
              <a:t>2-й уровень (БИЗНЕС) – управление программами;</a:t>
            </a:r>
            <a:br>
              <a:rPr lang="ru-RU" dirty="0" smtClean="0"/>
            </a:br>
            <a:r>
              <a:rPr lang="ru-RU" dirty="0" smtClean="0"/>
              <a:t>3- </a:t>
            </a:r>
            <a:r>
              <a:rPr lang="ru-RU" dirty="0" err="1" smtClean="0"/>
              <a:t>й</a:t>
            </a:r>
            <a:r>
              <a:rPr lang="ru-RU" dirty="0" smtClean="0"/>
              <a:t> уровень (СТРАТЕГИЯ) – управление портфелем проектов.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d0355075020fdb41581658323480f3c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556792"/>
            <a:ext cx="6350000" cy="3784600"/>
          </a:xfrm>
        </p:spPr>
      </p:pic>
      <p:sp>
        <p:nvSpPr>
          <p:cNvPr id="5" name="Прямоугольник 4"/>
          <p:cNvSpPr/>
          <p:nvPr/>
        </p:nvSpPr>
        <p:spPr>
          <a:xfrm>
            <a:off x="467544" y="5733256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Рисунок 10 — Степень проработки элементов СУП (3 уровень зрелости)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2e1bf1ac9fc3cd9f6e5c7c2b4f9d5a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052736"/>
            <a:ext cx="6350000" cy="3683000"/>
          </a:xfrm>
        </p:spPr>
      </p:pic>
      <p:sp>
        <p:nvSpPr>
          <p:cNvPr id="5" name="Прямоугольник 4"/>
          <p:cNvSpPr/>
          <p:nvPr/>
        </p:nvSpPr>
        <p:spPr>
          <a:xfrm>
            <a:off x="1043608" y="5373216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Рисунок 11 — Степень проработки элементов СУП (4 уровень зрелости)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06225e2da9316d10325da040ecfde1e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196752"/>
            <a:ext cx="6350000" cy="3759200"/>
          </a:xfrm>
        </p:spPr>
      </p:pic>
      <p:sp>
        <p:nvSpPr>
          <p:cNvPr id="5" name="Прямоугольник 4"/>
          <p:cNvSpPr/>
          <p:nvPr/>
        </p:nvSpPr>
        <p:spPr>
          <a:xfrm>
            <a:off x="467544" y="5445224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Рисунок 12 — Степень проработки элементов СУП (5 уровень зрелости)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Процесс развития системы управления проектами обычно происходит в следующем порядке:</a:t>
            </a:r>
            <a:br>
              <a:rPr lang="ru-RU" dirty="0" smtClean="0"/>
            </a:br>
            <a:r>
              <a:rPr lang="ru-RU" dirty="0" smtClean="0"/>
              <a:t>— Обучение сотрудников проектному управлению;</a:t>
            </a:r>
            <a:br>
              <a:rPr lang="ru-RU" dirty="0" smtClean="0"/>
            </a:br>
            <a:r>
              <a:rPr lang="ru-RU" dirty="0" smtClean="0"/>
              <a:t>— Наработка практики управления;</a:t>
            </a:r>
            <a:br>
              <a:rPr lang="ru-RU" dirty="0" smtClean="0"/>
            </a:br>
            <a:r>
              <a:rPr lang="ru-RU" dirty="0" smtClean="0"/>
              <a:t>— Осмысление полученных результатов;</a:t>
            </a:r>
            <a:br>
              <a:rPr lang="ru-RU" dirty="0" smtClean="0"/>
            </a:br>
            <a:r>
              <a:rPr lang="ru-RU" dirty="0" smtClean="0"/>
              <a:t>— Обобщение полученных результатов, концептуализация, построение шаблонов действий;</a:t>
            </a:r>
            <a:br>
              <a:rPr lang="ru-RU" dirty="0" smtClean="0"/>
            </a:br>
            <a:r>
              <a:rPr lang="ru-RU" dirty="0" smtClean="0"/>
              <a:t>— Формирование опыта.</a:t>
            </a:r>
            <a:br>
              <a:rPr lang="ru-RU" dirty="0" smtClean="0"/>
            </a:br>
            <a:r>
              <a:rPr lang="ru-RU" dirty="0" smtClean="0"/>
              <a:t>— Данный процесс является итерационным.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435280" cy="1143000"/>
          </a:xfrm>
        </p:spPr>
        <p:txBody>
          <a:bodyPr>
            <a:normAutofit/>
          </a:bodyPr>
          <a:lstStyle/>
          <a:p>
            <a:pPr algn="just"/>
            <a:r>
              <a:rPr lang="ru-RU" sz="1400" dirty="0" smtClean="0"/>
              <a:t>Вместе с этим, более эффективным является способ, отображенный на Рисунке 13. Использование данного подхода в развитии системы управления проектами поможет ускорить созревание в области проектного управления у организации среднего бизнеса, по экспертным оценкам, примерно на 10% — 20%.</a:t>
            </a:r>
            <a:endParaRPr lang="ru-RU" sz="1400" dirty="0"/>
          </a:p>
        </p:txBody>
      </p:sp>
      <p:pic>
        <p:nvPicPr>
          <p:cNvPr id="4" name="Содержимое 3" descr="59b5a19b9a14eb7162c0b517a00d0dc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1268760"/>
            <a:ext cx="5003473" cy="4525963"/>
          </a:xfrm>
        </p:spPr>
      </p:pic>
      <p:sp>
        <p:nvSpPr>
          <p:cNvPr id="5" name="Прямоугольник 4"/>
          <p:cNvSpPr/>
          <p:nvPr/>
        </p:nvSpPr>
        <p:spPr>
          <a:xfrm>
            <a:off x="539552" y="5733256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Рисунок 13 — Процесс развития системы управления проектами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Рекомендации</a:t>
            </a:r>
            <a:br>
              <a:rPr lang="ru-RU" dirty="0" smtClean="0"/>
            </a:br>
            <a:r>
              <a:rPr lang="ru-RU" dirty="0" smtClean="0"/>
              <a:t>В заключении хотелось бы порекомендовать использовать профессиональную оценку технологической зрелости организации в области проектного управления, которая позволяет правильно составить программу наискорейшего развития системы управления проектами </a:t>
            </a:r>
            <a:r>
              <a:rPr lang="ru-RU" dirty="0" err="1" smtClean="0"/>
              <a:t>c</a:t>
            </a:r>
            <a:r>
              <a:rPr lang="ru-RU" dirty="0" smtClean="0"/>
              <a:t> учетом текущих сильных и слабых сторон организации и получить новые конкурентные преимущества наиболее оптимальным и быстрым способом.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157192"/>
            <a:ext cx="8229600" cy="114300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Рисунок 1 – Трехуровневая структура проектной методологии</a:t>
            </a:r>
            <a:endParaRPr lang="ru-RU" sz="1800" dirty="0"/>
          </a:p>
        </p:txBody>
      </p:sp>
      <p:pic>
        <p:nvPicPr>
          <p:cNvPr id="4" name="Содержимое 3" descr="5f1150ee61f99eef49b23d85a90602b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548680"/>
            <a:ext cx="6761719" cy="455727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Зачем организации СУП и проектная деятельность?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Система управления проектами позволяет эффективно выполнять проекты, приводящие к качественным изменениям внутри организаций, что в свою очередь позволяет организациям получать новые конкурентные преимущества.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качестве примеров таких проектов можно привести строительство инфраструктуры, выход на IPO, вывод на рынок нового продукта или услуги и т.д.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 smtClean="0"/>
              <a:t>Ключевые элементы Системы Управления Проектами</a:t>
            </a:r>
            <a:br>
              <a:rPr lang="ru-RU" sz="2000" dirty="0" smtClean="0"/>
            </a:br>
            <a:r>
              <a:rPr lang="ru-RU" sz="2000" dirty="0" smtClean="0"/>
              <a:t>Существует множество интерпретаций состава элементов СУП. Из этого множества к ключевым элементам устойчивой системы, можно отнести </a:t>
            </a:r>
            <a:r>
              <a:rPr lang="ru-RU" sz="2000" smtClean="0"/>
              <a:t>следующие </a:t>
            </a:r>
            <a:r>
              <a:rPr lang="ru-RU" sz="2000" smtClean="0"/>
              <a:t>: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— Методологический;</a:t>
            </a:r>
            <a:br>
              <a:rPr lang="ru-RU" dirty="0" smtClean="0"/>
            </a:br>
            <a:r>
              <a:rPr lang="ru-RU" dirty="0" smtClean="0"/>
              <a:t>— Организационный;</a:t>
            </a:r>
            <a:br>
              <a:rPr lang="ru-RU" dirty="0" smtClean="0"/>
            </a:br>
            <a:r>
              <a:rPr lang="ru-RU" dirty="0" smtClean="0"/>
              <a:t>— Программно-технический;</a:t>
            </a:r>
            <a:br>
              <a:rPr lang="ru-RU" dirty="0" smtClean="0"/>
            </a:br>
            <a:r>
              <a:rPr lang="ru-RU" dirty="0" smtClean="0"/>
              <a:t>— Мотивационный.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Организационный элемент СУП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Состоит из 3-х компонентов:</a:t>
            </a:r>
            <a:br>
              <a:rPr lang="ru-RU" dirty="0" smtClean="0"/>
            </a:br>
            <a:r>
              <a:rPr lang="ru-RU" dirty="0" smtClean="0"/>
              <a:t>— </a:t>
            </a:r>
            <a:r>
              <a:rPr lang="ru-RU" dirty="0" err="1" smtClean="0"/>
              <a:t>Оргструктуры</a:t>
            </a:r>
            <a:r>
              <a:rPr lang="ru-RU" dirty="0" smtClean="0"/>
              <a:t> проектов и органов управления и контроля (например, проектный офис, Координационный комитет, Руководящий совет и т.д.);</a:t>
            </a:r>
            <a:br>
              <a:rPr lang="ru-RU" dirty="0" smtClean="0"/>
            </a:br>
            <a:r>
              <a:rPr lang="ru-RU" dirty="0" smtClean="0"/>
              <a:t>— Члены команд проектов и органов управления проектами;</a:t>
            </a:r>
            <a:br>
              <a:rPr lang="ru-RU" dirty="0" smtClean="0"/>
            </a:br>
            <a:r>
              <a:rPr lang="ru-RU" dirty="0" smtClean="0"/>
              <a:t>— Документационное обеспечение СУП (регламенты взаимодействия участников проекта, процедуры управления различными этапами проекта, детальные инструкции по исполнению процедур, шаблоны управленческих документов, положения об органах управления и должностные инструкции).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Программно-технический элемент СУП</a:t>
            </a:r>
            <a:br>
              <a:rPr lang="ru-RU" dirty="0" smtClean="0"/>
            </a:br>
            <a:r>
              <a:rPr lang="ru-RU" dirty="0" smtClean="0"/>
              <a:t>В основе своей представляет собой программно-аппаратный комплекс календарно-ресурсного планирования, который может интегрироваться с системами финансового планирования и учета, управления документами, управления персоналом, системой отчетности.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Мотивационный элемент СУП</a:t>
            </a:r>
            <a:br>
              <a:rPr lang="ru-RU" dirty="0" smtClean="0"/>
            </a:br>
            <a:r>
              <a:rPr lang="ru-RU" dirty="0" smtClean="0"/>
              <a:t>Представляет собой комплекс мотивов, побуждающих к выполнению функций, обеспечивающих эффективное проектное управление.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70386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            </a:t>
            </a:r>
            <a:r>
              <a:rPr lang="ru-RU" sz="2400" dirty="0" smtClean="0"/>
              <a:t>Почему именно эти элементы, а не другие?</a:t>
            </a:r>
            <a:br>
              <a:rPr lang="ru-RU" sz="2400" dirty="0" smtClean="0"/>
            </a:br>
            <a:r>
              <a:rPr lang="ru-RU" sz="2400" dirty="0" smtClean="0"/>
              <a:t>Рассмотрим немного теории, а именно работу М.Х. </a:t>
            </a:r>
            <a:r>
              <a:rPr lang="ru-RU" sz="2400" dirty="0" err="1" smtClean="0"/>
              <a:t>Мескона</a:t>
            </a:r>
            <a:r>
              <a:rPr lang="ru-RU" sz="2400" dirty="0" smtClean="0"/>
              <a:t> «Основы менеджмента» [2], где автор определяет процесс управления как совокупность функций планирования, организации, мотивации и контроля, объединенных связующими процессами коммуникации и принятия решения (см. Рисунок 3).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c7087ee3cc97145a8c2867342f6b046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3212976"/>
            <a:ext cx="8064896" cy="255726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229600" cy="1143000"/>
          </a:xfrm>
        </p:spPr>
        <p:txBody>
          <a:bodyPr>
            <a:noAutofit/>
          </a:bodyPr>
          <a:lstStyle/>
          <a:p>
            <a:r>
              <a:rPr lang="ru-RU" sz="1600" dirty="0" smtClean="0"/>
              <a:t>В связи с этим есть предположение, что минимальный набор элементов устойчивой СУП, должен обеспечивать выполнение как минимум данных функций.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В таблице 1 представлена информация о связи ключевых функций управления с элементами СУП.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ru-RU" sz="2400" dirty="0"/>
          </a:p>
        </p:txBody>
      </p:sp>
      <p:pic>
        <p:nvPicPr>
          <p:cNvPr id="4" name="Содержимое 3" descr="68ae29c066600d5e12600326b167b3e4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827584" y="2564904"/>
            <a:ext cx="7866626" cy="2304256"/>
          </a:xfrm>
        </p:spPr>
      </p:pic>
      <p:sp>
        <p:nvSpPr>
          <p:cNvPr id="5" name="Прямоугольник 4"/>
          <p:cNvSpPr/>
          <p:nvPr/>
        </p:nvSpPr>
        <p:spPr>
          <a:xfrm>
            <a:off x="6732240" y="2060848"/>
            <a:ext cx="14809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prstClr val="black"/>
                </a:solidFill>
                <a:ea typeface="+mj-ea"/>
                <a:cs typeface="+mj-cs"/>
              </a:rPr>
              <a:t>Таблица 1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4941168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Как видно из таблицы, группа элементов СУП обеспечивает выполнение всех ключевых функций управления.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685</Words>
  <Application>Microsoft Office PowerPoint</Application>
  <PresentationFormat>Экран (4:3)</PresentationFormat>
  <Paragraphs>34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Развитие системы управления проектами в организации среднего бизнеса </vt:lpstr>
      <vt:lpstr>Слайд 2</vt:lpstr>
      <vt:lpstr>Рисунок 1 – Трехуровневая структура проектной методологии</vt:lpstr>
      <vt:lpstr> Зачем организации СУП и проектная деятельность?</vt:lpstr>
      <vt:lpstr>Ключевые элементы Системы Управления Проектами Существует множество интерпретаций состава элементов СУП. Из этого множества к ключевым элементам устойчивой системы, можно отнести следующие :</vt:lpstr>
      <vt:lpstr>Организационный элемент СУП</vt:lpstr>
      <vt:lpstr>Слайд 7</vt:lpstr>
      <vt:lpstr>            Почему именно эти элементы, а не другие? Рассмотрим немного теории, а именно работу М.Х. Мескона «Основы менеджмента» [2], где автор определяет процесс управления как совокупность функций планирования, организации, мотивации и контроля, объединенных связующими процессами коммуникации и принятия решения (см. Рисунок 3). </vt:lpstr>
      <vt:lpstr>В связи с этим есть предположение, что минимальный набор элементов устойчивой СУП, должен обеспечивать выполнение как минимум данных функций.  В таблице 1 представлена информация о связи ключевых функций управления с элементами СУП. </vt:lpstr>
      <vt:lpstr>Слайд 10</vt:lpstr>
      <vt:lpstr>Мотивационный элемент обеспечивает выполнение процессов и функций методологического, программно-технического и организационного элементов путем формирования мотивационных замкОв, которые побуждают участников проектной деятельности правильно выполнять необходимые процедуры и функции. Комплекс мотивов является своеобразным «цементирующим раствором» для всей Системы, удерживающим все ее элементы как одно целое и обеспечивая ее устойчивость. Пример связей между элементами СУП представлен на Рисунке 4.</vt:lpstr>
      <vt:lpstr>Слайд 12</vt:lpstr>
      <vt:lpstr>Зависимость доли проектного управления от жизненного цикла организации представлена на Рисунке 5 [3].</vt:lpstr>
      <vt:lpstr>Слайд 14</vt:lpstr>
      <vt:lpstr>Слайд 15</vt:lpstr>
      <vt:lpstr>Если, к примеру, взять 5-ти уровневую модель зрелости Герольда Керцнера (см. Рисунок 6) [4], то зависимость уровня зрелости проектного управления от жизненного цикла организации будет выглядеть следующим образом (см. Рисунок 7).</vt:lpstr>
      <vt:lpstr>Слайд 17</vt:lpstr>
      <vt:lpstr>Уровень развития системы управления проектами зависит от степени проработки ее элементов, а также зависит от уровня зрелости организации в области проектного управления. Информация о данной зависимости в качестве примера представлена на рисунках 8 – 12. На данных рисунках элемент «Стратегический» является внешним по отношению к СУП и показан для информации и сопоставимости.</vt:lpstr>
      <vt:lpstr>Слайд 19</vt:lpstr>
      <vt:lpstr>Слайд 20</vt:lpstr>
      <vt:lpstr>Слайд 21</vt:lpstr>
      <vt:lpstr>Слайд 22</vt:lpstr>
      <vt:lpstr>Слайд 23</vt:lpstr>
      <vt:lpstr>Вместе с этим, более эффективным является способ, отображенный на Рисунке 13. Использование данного подхода в развитии системы управления проектами поможет ускорить созревание в области проектного управления у организации среднего бизнеса, по экспертным оценкам, примерно на 10% — 20%.</vt:lpstr>
      <vt:lpstr>Слайд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Gulnaz1986</dc:creator>
  <cp:lastModifiedBy>Gulnaz1986</cp:lastModifiedBy>
  <cp:revision>5</cp:revision>
  <dcterms:created xsi:type="dcterms:W3CDTF">2014-09-29T10:29:08Z</dcterms:created>
  <dcterms:modified xsi:type="dcterms:W3CDTF">2014-09-29T11:31:42Z</dcterms:modified>
</cp:coreProperties>
</file>